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embeddings/oleObject1.bin" ContentType="application/vnd.openxmlformats-officedocument.oleObject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10" r:id="rId2"/>
    <p:sldId id="256" r:id="rId3"/>
    <p:sldId id="31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3" r:id="rId58"/>
    <p:sldId id="315" r:id="rId59"/>
    <p:sldId id="314" r:id="rId60"/>
    <p:sldId id="316" r:id="rId61"/>
    <p:sldId id="311" r:id="rId6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FF3300"/>
    <a:srgbClr val="FFFF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78" autoAdjust="0"/>
    <p:restoredTop sz="90939" autoAdjust="0"/>
  </p:normalViewPr>
  <p:slideViewPr>
    <p:cSldViewPr snapToGrid="0">
      <p:cViewPr>
        <p:scale>
          <a:sx n="74" d="100"/>
          <a:sy n="74" d="100"/>
        </p:scale>
        <p:origin x="-330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-15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938907D-E31D-A04F-86E0-6ED7B8FA48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018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D9E1A7A-7C5F-C54E-9972-8FA54293003E}" type="datetimeFigureOut">
              <a:rPr lang="en-US"/>
              <a:pPr/>
              <a:t>12/16/2013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0915399-A2C8-CA48-B2EF-1906CE4D5D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9173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D6AC64D6-50EB-AA48-936B-A0A51F559988}" type="slidenum">
              <a:rPr lang="en-US" sz="1200"/>
              <a:pPr eaLnBrk="1" hangingPunct="1"/>
              <a:t>26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70289D-8476-8D47-9300-9BD59A26BF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610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696057-BA3A-724D-905E-40FE7C7B88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041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67D64B-A676-244F-9F19-45347C759F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865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46B573-BCE0-9048-B997-F5956662C3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576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AA5028-2F82-7544-A9A7-442C24F1EA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750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401E94-3C2A-9F40-8951-1AD61248AE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232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B53FAF-09DB-8D4D-9C1B-5EF99A8ADE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5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1165E1-CCE7-E64F-BAD3-4552EC8A13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855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8F51FA-3CF5-F148-B592-13D3ADEF99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429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A13587-122E-4E46-B8D9-746206E8E4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5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0CF1E9-5B4F-0A4E-9D50-80A3667DE5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452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6414D5-ACC9-4447-9A0B-392177D1C3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300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FCF85D7-8F47-4940-B2BC-66EC626ED4D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7.xml"/><Relationship Id="rId18" Type="http://schemas.openxmlformats.org/officeDocument/2006/relationships/slide" Target="slide6.xml"/><Relationship Id="rId26" Type="http://schemas.openxmlformats.org/officeDocument/2006/relationships/slide" Target="slide14.xml"/><Relationship Id="rId3" Type="http://schemas.openxmlformats.org/officeDocument/2006/relationships/slide" Target="slide2.xml"/><Relationship Id="rId21" Type="http://schemas.openxmlformats.org/officeDocument/2006/relationships/slide" Target="slide15.xml"/><Relationship Id="rId7" Type="http://schemas.openxmlformats.org/officeDocument/2006/relationships/slide" Target="slide13.xml"/><Relationship Id="rId12" Type="http://schemas.openxmlformats.org/officeDocument/2006/relationships/slide" Target="slide12.xml"/><Relationship Id="rId17" Type="http://schemas.openxmlformats.org/officeDocument/2006/relationships/slide" Target="slide11.xml"/><Relationship Id="rId25" Type="http://schemas.openxmlformats.org/officeDocument/2006/relationships/slide" Target="slide19.xml"/><Relationship Id="rId2" Type="http://schemas.openxmlformats.org/officeDocument/2006/relationships/image" Target="../media/image1.jpe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58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8.xml"/><Relationship Id="rId11" Type="http://schemas.openxmlformats.org/officeDocument/2006/relationships/slide" Target="slide17.xml"/><Relationship Id="rId24" Type="http://schemas.openxmlformats.org/officeDocument/2006/relationships/slide" Target="slide24.xml"/><Relationship Id="rId5" Type="http://schemas.openxmlformats.org/officeDocument/2006/relationships/slide" Target="slide23.xml"/><Relationship Id="rId15" Type="http://schemas.openxmlformats.org/officeDocument/2006/relationships/slide" Target="slide21.xml"/><Relationship Id="rId23" Type="http://schemas.openxmlformats.org/officeDocument/2006/relationships/slide" Target="slide5.xml"/><Relationship Id="rId28" Type="http://schemas.openxmlformats.org/officeDocument/2006/relationships/slide" Target="slide9.xml"/><Relationship Id="rId10" Type="http://schemas.openxmlformats.org/officeDocument/2006/relationships/slide" Target="slide22.xml"/><Relationship Id="rId19" Type="http://schemas.openxmlformats.org/officeDocument/2006/relationships/slide" Target="slide25.xml"/><Relationship Id="rId4" Type="http://schemas.openxmlformats.org/officeDocument/2006/relationships/slide" Target="slide28.xml"/><Relationship Id="rId9" Type="http://schemas.openxmlformats.org/officeDocument/2006/relationships/slide" Target="slide27.xml"/><Relationship Id="rId14" Type="http://schemas.openxmlformats.org/officeDocument/2006/relationships/slide" Target="slide26.xml"/><Relationship Id="rId22" Type="http://schemas.openxmlformats.org/officeDocument/2006/relationships/slide" Target="slide10.xml"/><Relationship Id="rId27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png"/><Relationship Id="rId4" Type="http://schemas.openxmlformats.org/officeDocument/2006/relationships/slide" Target="slide6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22" name="Group 6"/>
          <p:cNvGrpSpPr>
            <a:grpSpLocks/>
          </p:cNvGrpSpPr>
          <p:nvPr/>
        </p:nvGrpSpPr>
        <p:grpSpPr bwMode="auto">
          <a:xfrm>
            <a:off x="0" y="0"/>
            <a:ext cx="8915400" cy="6553200"/>
            <a:chOff x="0" y="0"/>
            <a:chExt cx="5616" cy="4128"/>
          </a:xfrm>
        </p:grpSpPr>
        <p:sp>
          <p:nvSpPr>
            <p:cNvPr id="2051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616" cy="4128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768"/>
              <a:ext cx="5184" cy="2657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9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PHYSEOPARDY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the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$200</a:t>
            </a:r>
          </a:p>
        </p:txBody>
      </p:sp>
      <p:grpSp>
        <p:nvGrpSpPr>
          <p:cNvPr id="1126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1269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0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1268" name="Text Box 17"/>
          <p:cNvSpPr txBox="1">
            <a:spLocks noChangeArrowheads="1"/>
          </p:cNvSpPr>
          <p:nvPr/>
        </p:nvSpPr>
        <p:spPr bwMode="auto">
          <a:xfrm>
            <a:off x="890588" y="2520950"/>
            <a:ext cx="7539037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</a:rPr>
              <a:t>Energy is the ________ to do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$300</a:t>
            </a:r>
          </a:p>
        </p:txBody>
      </p:sp>
      <p:grpSp>
        <p:nvGrpSpPr>
          <p:cNvPr id="1229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229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2292" name="Text Box 12"/>
          <p:cNvSpPr txBox="1">
            <a:spLocks noChangeArrowheads="1"/>
          </p:cNvSpPr>
          <p:nvPr/>
        </p:nvSpPr>
        <p:spPr bwMode="auto">
          <a:xfrm>
            <a:off x="939800" y="2222500"/>
            <a:ext cx="741838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</a:rPr>
              <a:t>Power is ________ over 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249238"/>
            <a:ext cx="7772400" cy="1143000"/>
          </a:xfrm>
        </p:spPr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$400</a:t>
            </a:r>
          </a:p>
        </p:txBody>
      </p:sp>
      <p:grpSp>
        <p:nvGrpSpPr>
          <p:cNvPr id="1331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331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3316" name="Text Box 16"/>
          <p:cNvSpPr txBox="1">
            <a:spLocks noChangeArrowheads="1"/>
          </p:cNvSpPr>
          <p:nvPr/>
        </p:nvSpPr>
        <p:spPr bwMode="auto">
          <a:xfrm>
            <a:off x="890588" y="2054225"/>
            <a:ext cx="75247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Momentum is ________ in ________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$500</a:t>
            </a:r>
          </a:p>
        </p:txBody>
      </p:sp>
      <p:grpSp>
        <p:nvGrpSpPr>
          <p:cNvPr id="14339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4341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2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4340" name="Text Box 16"/>
          <p:cNvSpPr txBox="1">
            <a:spLocks noChangeArrowheads="1"/>
          </p:cNvSpPr>
          <p:nvPr/>
        </p:nvSpPr>
        <p:spPr bwMode="auto">
          <a:xfrm>
            <a:off x="776288" y="2511425"/>
            <a:ext cx="752475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FFFF00"/>
                </a:solidFill>
              </a:rPr>
              <a:t>Conservation means the total energy (or momentum) </a:t>
            </a:r>
            <a:r>
              <a:rPr lang="en-US" dirty="0" smtClean="0">
                <a:solidFill>
                  <a:srgbClr val="FFFF00"/>
                </a:solidFill>
              </a:rPr>
              <a:t>_____________________</a:t>
            </a:r>
            <a:r>
              <a:rPr lang="en-US" dirty="0">
                <a:solidFill>
                  <a:srgbClr val="FFFF00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1536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536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5364" name="Text Box 12"/>
          <p:cNvSpPr txBox="1">
            <a:spLocks noChangeArrowheads="1"/>
          </p:cNvSpPr>
          <p:nvPr/>
        </p:nvSpPr>
        <p:spPr bwMode="auto">
          <a:xfrm>
            <a:off x="1331913" y="3025775"/>
            <a:ext cx="7170737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</a:rPr>
              <a:t>What is the metric system unit of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</a:rPr>
              <a:t>measurement for power?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1638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639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6388" name="Text Box 13"/>
          <p:cNvSpPr txBox="1">
            <a:spLocks noChangeArrowheads="1"/>
          </p:cNvSpPr>
          <p:nvPr/>
        </p:nvSpPr>
        <p:spPr bwMode="auto">
          <a:xfrm>
            <a:off x="779463" y="1993900"/>
            <a:ext cx="7594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3200">
              <a:solidFill>
                <a:srgbClr val="FFFF00"/>
              </a:solidFill>
            </a:endParaRPr>
          </a:p>
        </p:txBody>
      </p:sp>
      <p:sp>
        <p:nvSpPr>
          <p:cNvPr id="16389" name="Text Box 14"/>
          <p:cNvSpPr txBox="1">
            <a:spLocks noChangeArrowheads="1"/>
          </p:cNvSpPr>
          <p:nvPr/>
        </p:nvSpPr>
        <p:spPr bwMode="auto">
          <a:xfrm>
            <a:off x="1454150" y="2365375"/>
            <a:ext cx="6584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>
              <a:solidFill>
                <a:srgbClr val="FFFF00"/>
              </a:solidFill>
            </a:endParaRPr>
          </a:p>
        </p:txBody>
      </p:sp>
      <p:sp>
        <p:nvSpPr>
          <p:cNvPr id="16390" name="Text Box 12"/>
          <p:cNvSpPr txBox="1">
            <a:spLocks noChangeArrowheads="1"/>
          </p:cNvSpPr>
          <p:nvPr/>
        </p:nvSpPr>
        <p:spPr bwMode="auto">
          <a:xfrm>
            <a:off x="1454150" y="2017713"/>
            <a:ext cx="5884863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How long would Leslie need to ride a bike to use up the energy in a 300 Calorie hamburger?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A few minutes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20-60 minutes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Several hours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1741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7412" name="Rectangle 8"/>
          <p:cNvSpPr>
            <a:spLocks noChangeArrowheads="1"/>
          </p:cNvSpPr>
          <p:nvPr/>
        </p:nvSpPr>
        <p:spPr bwMode="auto">
          <a:xfrm>
            <a:off x="1322388" y="2154238"/>
            <a:ext cx="6237287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rgbClr val="FFFF00"/>
                </a:solidFill>
              </a:rPr>
              <a:t>Which used more power?</a:t>
            </a:r>
          </a:p>
          <a:p>
            <a:r>
              <a:rPr lang="en-US" sz="2800">
                <a:solidFill>
                  <a:srgbClr val="FFFF00"/>
                </a:solidFill>
              </a:rPr>
              <a:t>a.	Riding the exercise bicycle</a:t>
            </a:r>
          </a:p>
          <a:p>
            <a:r>
              <a:rPr lang="en-US" sz="2800">
                <a:solidFill>
                  <a:srgbClr val="FFFF00"/>
                </a:solidFill>
              </a:rPr>
              <a:t>b.	Doing 10 curls.</a:t>
            </a:r>
          </a:p>
          <a:p>
            <a:r>
              <a:rPr lang="en-US" sz="2800">
                <a:solidFill>
                  <a:srgbClr val="FFFF00"/>
                </a:solidFill>
              </a:rPr>
              <a:t>c.	They were about the same.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18435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8437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38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8436" name="Text Box 17"/>
          <p:cNvSpPr txBox="1">
            <a:spLocks noChangeArrowheads="1"/>
          </p:cNvSpPr>
          <p:nvPr/>
        </p:nvSpPr>
        <p:spPr bwMode="auto">
          <a:xfrm>
            <a:off x="995363" y="1724025"/>
            <a:ext cx="6348412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A job is done slowly, and an identical job is done quickly. Both jobs require the same amount of work but different amounts of 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a.	energy.	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b.	power.	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c.	both A and B	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d.	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1945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946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9460" name="Text Box 17"/>
          <p:cNvSpPr txBox="1">
            <a:spLocks noChangeArrowheads="1"/>
          </p:cNvSpPr>
          <p:nvPr/>
        </p:nvSpPr>
        <p:spPr bwMode="auto">
          <a:xfrm>
            <a:off x="995363" y="1724025"/>
            <a:ext cx="6348412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Joe (average build) made it up a flight of stairs 1.7 m high in 0.9 seconds. About how many horsepower is that?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	a. about 0.15 hp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	b. about 1.5 hp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	c. about 15 hp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	d. about 150 hp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Momentum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20483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0485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6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0484" name="Text Box 14"/>
          <p:cNvSpPr txBox="1">
            <a:spLocks noChangeArrowheads="1"/>
          </p:cNvSpPr>
          <p:nvPr/>
        </p:nvSpPr>
        <p:spPr bwMode="auto">
          <a:xfrm>
            <a:off x="585788" y="2052638"/>
            <a:ext cx="7915275" cy="304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Compared to a sports car moving at 30 miles per hour, the same sports car moving at 60 miles per hour has 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a.	twice as much momentum.	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b.	four times as much momentum.	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c.	the same momentum.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4" name="Rectangle 102"/>
          <p:cNvSpPr>
            <a:spLocks noChangeArrowheads="1"/>
          </p:cNvSpPr>
          <p:nvPr/>
        </p:nvSpPr>
        <p:spPr bwMode="auto">
          <a:xfrm>
            <a:off x="7110413" y="1627188"/>
            <a:ext cx="1690687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5" name="Rectangle 100"/>
          <p:cNvSpPr>
            <a:spLocks noChangeArrowheads="1"/>
          </p:cNvSpPr>
          <p:nvPr/>
        </p:nvSpPr>
        <p:spPr bwMode="auto">
          <a:xfrm>
            <a:off x="541813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6" name="Rectangle 98"/>
          <p:cNvSpPr>
            <a:spLocks noChangeArrowheads="1"/>
          </p:cNvSpPr>
          <p:nvPr/>
        </p:nvSpPr>
        <p:spPr bwMode="auto">
          <a:xfrm>
            <a:off x="3725863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7" name="Rectangle 96"/>
          <p:cNvSpPr>
            <a:spLocks noChangeArrowheads="1"/>
          </p:cNvSpPr>
          <p:nvPr/>
        </p:nvSpPr>
        <p:spPr bwMode="auto">
          <a:xfrm>
            <a:off x="203358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8" name="Rectangle 94"/>
          <p:cNvSpPr>
            <a:spLocks noChangeArrowheads="1"/>
          </p:cNvSpPr>
          <p:nvPr/>
        </p:nvSpPr>
        <p:spPr bwMode="auto">
          <a:xfrm>
            <a:off x="342900" y="1627188"/>
            <a:ext cx="1690688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>
        <p:nvSpPr>
          <p:cNvPr id="3079" name="Rectangle 8"/>
          <p:cNvSpPr>
            <a:spLocks noChangeArrowheads="1"/>
          </p:cNvSpPr>
          <p:nvPr/>
        </p:nvSpPr>
        <p:spPr bwMode="auto">
          <a:xfrm>
            <a:off x="7110413" y="304800"/>
            <a:ext cx="1690687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Solving Problems</a:t>
            </a:r>
          </a:p>
        </p:txBody>
      </p:sp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541813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2400">
              <a:solidFill>
                <a:srgbClr val="FFFF00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US" sz="2400">
                <a:solidFill>
                  <a:srgbClr val="FFFF00"/>
                </a:solidFill>
              </a:rPr>
              <a:t>Momentum</a:t>
            </a:r>
          </a:p>
          <a:p>
            <a:pPr algn="ctr">
              <a:spcBef>
                <a:spcPct val="20000"/>
              </a:spcBef>
            </a:pPr>
            <a:endParaRPr lang="en-US" sz="1600">
              <a:solidFill>
                <a:srgbClr val="FF0000"/>
              </a:solidFill>
            </a:endParaRPr>
          </a:p>
        </p:txBody>
      </p:sp>
      <p:sp>
        <p:nvSpPr>
          <p:cNvPr id="3081" name="Rectangle 6"/>
          <p:cNvSpPr>
            <a:spLocks noChangeArrowheads="1"/>
          </p:cNvSpPr>
          <p:nvPr/>
        </p:nvSpPr>
        <p:spPr bwMode="auto">
          <a:xfrm>
            <a:off x="3725863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2400">
              <a:solidFill>
                <a:srgbClr val="FFFF00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Power</a:t>
            </a:r>
          </a:p>
        </p:txBody>
      </p:sp>
      <p:sp>
        <p:nvSpPr>
          <p:cNvPr id="3082" name="Rectangle 5"/>
          <p:cNvSpPr>
            <a:spLocks noChangeArrowheads="1"/>
          </p:cNvSpPr>
          <p:nvPr/>
        </p:nvSpPr>
        <p:spPr bwMode="auto">
          <a:xfrm>
            <a:off x="203358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 Fill in</a:t>
            </a:r>
          </a:p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The ____</a:t>
            </a:r>
            <a:endParaRPr lang="en-US" sz="2800">
              <a:solidFill>
                <a:schemeClr val="accent2"/>
              </a:solidFill>
            </a:endParaRPr>
          </a:p>
        </p:txBody>
      </p:sp>
      <p:sp>
        <p:nvSpPr>
          <p:cNvPr id="3083" name="Rectangle 4"/>
          <p:cNvSpPr>
            <a:spLocks noChangeArrowheads="1"/>
          </p:cNvSpPr>
          <p:nvPr/>
        </p:nvSpPr>
        <p:spPr bwMode="auto">
          <a:xfrm>
            <a:off x="342900" y="304800"/>
            <a:ext cx="1690688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Work &amp; Energy</a:t>
            </a:r>
          </a:p>
        </p:txBody>
      </p:sp>
      <p:sp>
        <p:nvSpPr>
          <p:cNvPr id="3084" name="Rectangle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5673725"/>
            <a:ext cx="1690687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4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5" name="Rectangle 3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5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6" name="Rectangle 3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6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7" name="Rectangle 3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7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8" name="Rectangle 3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5673725"/>
            <a:ext cx="1690688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8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9" name="Rectangle 3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474027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9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0" name="Rectangle 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0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1" name="Rectangle 3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1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2" name="Rectangle 3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2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3" name="Rectangle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474027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3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4" name="Rectangle 2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380682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4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5" name="Rectangle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5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6" name="Rectangle 2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6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7" name="Rectangle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7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8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380682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8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9" name="Rectangl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2874963"/>
            <a:ext cx="1690687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9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0" name="Rectangl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0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1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2" name="Rectangl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2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3" name="Rectangle 1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2874963"/>
            <a:ext cx="1690688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3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4" name="Rectangle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1941513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4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5" name="Rectangle 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5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6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6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7" name="Rectangl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1941513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7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8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8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9" name="Line 42"/>
          <p:cNvSpPr>
            <a:spLocks noChangeShapeType="1"/>
          </p:cNvSpPr>
          <p:nvPr/>
        </p:nvSpPr>
        <p:spPr bwMode="auto">
          <a:xfrm>
            <a:off x="342900" y="287496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0" name="Line 43"/>
          <p:cNvSpPr>
            <a:spLocks noChangeShapeType="1"/>
          </p:cNvSpPr>
          <p:nvPr/>
        </p:nvSpPr>
        <p:spPr bwMode="auto">
          <a:xfrm>
            <a:off x="342900" y="38068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1" name="Line 44"/>
          <p:cNvSpPr>
            <a:spLocks noChangeShapeType="1"/>
          </p:cNvSpPr>
          <p:nvPr/>
        </p:nvSpPr>
        <p:spPr bwMode="auto">
          <a:xfrm>
            <a:off x="342900" y="474027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2" name="Line 45"/>
          <p:cNvSpPr>
            <a:spLocks noChangeShapeType="1"/>
          </p:cNvSpPr>
          <p:nvPr/>
        </p:nvSpPr>
        <p:spPr bwMode="auto">
          <a:xfrm>
            <a:off x="342900" y="56737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3" name="Line 46"/>
          <p:cNvSpPr>
            <a:spLocks noChangeShapeType="1"/>
          </p:cNvSpPr>
          <p:nvPr/>
        </p:nvSpPr>
        <p:spPr bwMode="auto">
          <a:xfrm>
            <a:off x="342900" y="6553200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4" name="Line 48"/>
          <p:cNvSpPr>
            <a:spLocks noChangeShapeType="1"/>
          </p:cNvSpPr>
          <p:nvPr/>
        </p:nvSpPr>
        <p:spPr bwMode="auto">
          <a:xfrm>
            <a:off x="203358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5" name="Line 49"/>
          <p:cNvSpPr>
            <a:spLocks noChangeShapeType="1"/>
          </p:cNvSpPr>
          <p:nvPr/>
        </p:nvSpPr>
        <p:spPr bwMode="auto">
          <a:xfrm>
            <a:off x="372586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6" name="Line 50"/>
          <p:cNvSpPr>
            <a:spLocks noChangeShapeType="1"/>
          </p:cNvSpPr>
          <p:nvPr/>
        </p:nvSpPr>
        <p:spPr bwMode="auto">
          <a:xfrm>
            <a:off x="541813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7" name="Line 51"/>
          <p:cNvSpPr>
            <a:spLocks noChangeShapeType="1"/>
          </p:cNvSpPr>
          <p:nvPr/>
        </p:nvSpPr>
        <p:spPr bwMode="auto">
          <a:xfrm>
            <a:off x="711041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58"/>
          <p:cNvSpPr>
            <a:spLocks noChangeShapeType="1"/>
          </p:cNvSpPr>
          <p:nvPr/>
        </p:nvSpPr>
        <p:spPr bwMode="auto">
          <a:xfrm>
            <a:off x="3429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9" name="Line 66"/>
          <p:cNvSpPr>
            <a:spLocks noChangeShapeType="1"/>
          </p:cNvSpPr>
          <p:nvPr/>
        </p:nvSpPr>
        <p:spPr bwMode="auto">
          <a:xfrm>
            <a:off x="88011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0" name="Line 39"/>
          <p:cNvSpPr>
            <a:spLocks noChangeShapeType="1"/>
          </p:cNvSpPr>
          <p:nvPr/>
        </p:nvSpPr>
        <p:spPr bwMode="auto">
          <a:xfrm>
            <a:off x="342900" y="304800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1" name="Line 95"/>
          <p:cNvSpPr>
            <a:spLocks noChangeShapeType="1"/>
          </p:cNvSpPr>
          <p:nvPr/>
        </p:nvSpPr>
        <p:spPr bwMode="auto">
          <a:xfrm>
            <a:off x="342900" y="194151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2" name="Line 108"/>
          <p:cNvSpPr>
            <a:spLocks noChangeShapeType="1"/>
          </p:cNvSpPr>
          <p:nvPr/>
        </p:nvSpPr>
        <p:spPr bwMode="auto">
          <a:xfrm>
            <a:off x="3429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3" name="Line 110"/>
          <p:cNvSpPr>
            <a:spLocks noChangeShapeType="1"/>
          </p:cNvSpPr>
          <p:nvPr/>
        </p:nvSpPr>
        <p:spPr bwMode="auto">
          <a:xfrm>
            <a:off x="203358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4" name="Line 112"/>
          <p:cNvSpPr>
            <a:spLocks noChangeShapeType="1"/>
          </p:cNvSpPr>
          <p:nvPr/>
        </p:nvSpPr>
        <p:spPr bwMode="auto">
          <a:xfrm>
            <a:off x="372586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5" name="Line 114"/>
          <p:cNvSpPr>
            <a:spLocks noChangeShapeType="1"/>
          </p:cNvSpPr>
          <p:nvPr/>
        </p:nvSpPr>
        <p:spPr bwMode="auto">
          <a:xfrm>
            <a:off x="541813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6" name="Line 115"/>
          <p:cNvSpPr>
            <a:spLocks noChangeShapeType="1"/>
          </p:cNvSpPr>
          <p:nvPr/>
        </p:nvSpPr>
        <p:spPr bwMode="auto">
          <a:xfrm>
            <a:off x="711041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7" name="Line 116"/>
          <p:cNvSpPr>
            <a:spLocks noChangeShapeType="1"/>
          </p:cNvSpPr>
          <p:nvPr/>
        </p:nvSpPr>
        <p:spPr bwMode="auto">
          <a:xfrm>
            <a:off x="88011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8" name="Line 40"/>
          <p:cNvSpPr>
            <a:spLocks noChangeShapeType="1"/>
          </p:cNvSpPr>
          <p:nvPr/>
        </p:nvSpPr>
        <p:spPr bwMode="auto">
          <a:xfrm>
            <a:off x="342900" y="1627188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9" name="Line 47"/>
          <p:cNvSpPr>
            <a:spLocks noChangeShapeType="1"/>
          </p:cNvSpPr>
          <p:nvPr/>
        </p:nvSpPr>
        <p:spPr bwMode="auto">
          <a:xfrm>
            <a:off x="3429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0" name="Line 52"/>
          <p:cNvSpPr>
            <a:spLocks noChangeShapeType="1"/>
          </p:cNvSpPr>
          <p:nvPr/>
        </p:nvSpPr>
        <p:spPr bwMode="auto">
          <a:xfrm>
            <a:off x="88011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1" name="Text Box 163"/>
          <p:cNvSpPr txBox="1">
            <a:spLocks noChangeArrowheads="1"/>
          </p:cNvSpPr>
          <p:nvPr/>
        </p:nvSpPr>
        <p:spPr bwMode="auto">
          <a:xfrm>
            <a:off x="4097338" y="6613525"/>
            <a:ext cx="2397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00"/>
                </a:solidFill>
                <a:hlinkClick r:id="rId29" action="ppaction://hlinksldjump"/>
              </a:rPr>
              <a:t>Jeopardy</a:t>
            </a:r>
            <a:endParaRPr lang="en-US" sz="1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Momentum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21507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1509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0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828675" y="1751013"/>
            <a:ext cx="7629525" cy="384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Due to conservation of momentum, when a small ball was placed on top of a basketball and then the two were dropped, the small ball…</a:t>
            </a:r>
          </a:p>
          <a:p>
            <a:pPr eaLnBrk="1" hangingPunct="1"/>
            <a:endParaRPr lang="en-US" sz="3200">
              <a:solidFill>
                <a:srgbClr val="FFFF00"/>
              </a:solidFill>
            </a:endParaRP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A. did not bounce up as much just the basketball</a:t>
            </a: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B. bounced up about the same</a:t>
            </a: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C. bounced higher than just the basketball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Momentum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22531" name="Group 38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2533" name="AutoShape 39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4" name="Text Box 40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2532" name="Text Box 8"/>
          <p:cNvSpPr txBox="1">
            <a:spLocks noChangeArrowheads="1"/>
          </p:cNvSpPr>
          <p:nvPr/>
        </p:nvSpPr>
        <p:spPr bwMode="auto">
          <a:xfrm>
            <a:off x="646113" y="2005013"/>
            <a:ext cx="7897812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Mountain climbers use nylon rope that will stretch because  if they fall the stretching means: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More time to stop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Less force to stop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More work done to stop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Both a &amp; b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Momentum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2355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355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3556" name="Text Box 43"/>
          <p:cNvSpPr txBox="1">
            <a:spLocks noChangeArrowheads="1"/>
          </p:cNvSpPr>
          <p:nvPr/>
        </p:nvSpPr>
        <p:spPr bwMode="auto">
          <a:xfrm>
            <a:off x="788988" y="2333625"/>
            <a:ext cx="7654925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>
                <a:solidFill>
                  <a:srgbClr val="FFFF00"/>
                </a:solidFill>
              </a:rPr>
              <a:t>In order to increase the final momentum of a golf ball, we could </a:t>
            </a: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a.	increase the force acting on it.	</a:t>
            </a: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b.	follow through when hitting the ball.	</a:t>
            </a: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c.	increase the time of contact with the ball.	</a:t>
            </a: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d.	swing as hard as possible.	</a:t>
            </a: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e.	all of the above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Momentum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2457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4582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3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4580" name="Rectangle 17"/>
          <p:cNvSpPr>
            <a:spLocks noChangeArrowheads="1"/>
          </p:cNvSpPr>
          <p:nvPr/>
        </p:nvSpPr>
        <p:spPr bwMode="auto">
          <a:xfrm>
            <a:off x="2286000" y="2895600"/>
            <a:ext cx="59626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z="6000">
              <a:solidFill>
                <a:srgbClr val="FFFF00"/>
              </a:solidFill>
            </a:endParaRPr>
          </a:p>
        </p:txBody>
      </p:sp>
      <p:sp>
        <p:nvSpPr>
          <p:cNvPr id="24581" name="Text Box 18"/>
          <p:cNvSpPr txBox="1">
            <a:spLocks noChangeArrowheads="1"/>
          </p:cNvSpPr>
          <p:nvPr/>
        </p:nvSpPr>
        <p:spPr bwMode="auto">
          <a:xfrm>
            <a:off x="1082675" y="1936750"/>
            <a:ext cx="6956425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Which of the following has the largest momentum?</a:t>
            </a:r>
          </a:p>
          <a:p>
            <a:pPr eaLnBrk="1" hangingPunct="1"/>
            <a:endParaRPr lang="en-US" sz="3200">
              <a:solidFill>
                <a:srgbClr val="FFFF00"/>
              </a:solidFill>
            </a:endParaRP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a.	A large truck parked in a parking lot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b.	A tightrope walker crossing Niagara Falls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c.	The science building at your school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d.	A pickup truck traveling down the highway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e.	A dog running down the street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2560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560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5604" name="Text Box 55"/>
          <p:cNvSpPr txBox="1">
            <a:spLocks noChangeArrowheads="1"/>
          </p:cNvSpPr>
          <p:nvPr/>
        </p:nvSpPr>
        <p:spPr bwMode="auto">
          <a:xfrm>
            <a:off x="1049338" y="2351088"/>
            <a:ext cx="7104062" cy="175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</a:rPr>
              <a:t>How much power is required to do 50 J of work on an object in  5 seconds?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26627" name="Group 37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6630" name="AutoShape 38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1" name="Text Box 39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6628" name="Text Box 88"/>
          <p:cNvSpPr txBox="1">
            <a:spLocks noChangeArrowheads="1"/>
          </p:cNvSpPr>
          <p:nvPr/>
        </p:nvSpPr>
        <p:spPr bwMode="auto">
          <a:xfrm>
            <a:off x="158750" y="2795588"/>
            <a:ext cx="877411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6600">
              <a:solidFill>
                <a:srgbClr val="FFFF00"/>
              </a:solidFill>
            </a:endParaRPr>
          </a:p>
        </p:txBody>
      </p:sp>
      <p:sp>
        <p:nvSpPr>
          <p:cNvPr id="26629" name="Text Box 89"/>
          <p:cNvSpPr txBox="1">
            <a:spLocks noChangeArrowheads="1"/>
          </p:cNvSpPr>
          <p:nvPr/>
        </p:nvSpPr>
        <p:spPr bwMode="auto">
          <a:xfrm>
            <a:off x="647700" y="2000250"/>
            <a:ext cx="7391400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Which requires more work: lifting a 80-kg sack vertically  2 meters or lifting 40-kg sack vertically 4 meters?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a.	Lifting the  80-kg sack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b.	Lifting the  40-kg sack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c.	Both require the same amount of work.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27651" name="Group 4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7655" name="AutoShape 4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6" name="Text Box 4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7652" name="Text Box 176"/>
          <p:cNvSpPr txBox="1">
            <a:spLocks noChangeArrowheads="1"/>
          </p:cNvSpPr>
          <p:nvPr/>
        </p:nvSpPr>
        <p:spPr bwMode="auto">
          <a:xfrm>
            <a:off x="930275" y="4033838"/>
            <a:ext cx="761365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How much potential energy does the block have at the spot marked </a:t>
            </a:r>
            <a:r>
              <a:rPr lang="ja-JP" altLang="en-US" sz="3200">
                <a:solidFill>
                  <a:srgbClr val="FFFF00"/>
                </a:solidFill>
              </a:rPr>
              <a:t>“</a:t>
            </a:r>
            <a:r>
              <a:rPr lang="en-US" sz="3200">
                <a:solidFill>
                  <a:srgbClr val="C00000"/>
                </a:solidFill>
              </a:rPr>
              <a:t>HERE</a:t>
            </a:r>
            <a:r>
              <a:rPr lang="ja-JP" altLang="en-US" sz="3200">
                <a:solidFill>
                  <a:srgbClr val="FFFF00"/>
                </a:solidFill>
              </a:rPr>
              <a:t>”</a:t>
            </a:r>
            <a:r>
              <a:rPr lang="en-US" sz="3200">
                <a:solidFill>
                  <a:srgbClr val="FFFF00"/>
                </a:solidFill>
              </a:rPr>
              <a:t>?</a:t>
            </a:r>
            <a:endParaRPr lang="en-US" sz="3200">
              <a:solidFill>
                <a:srgbClr val="C00000"/>
              </a:solidFill>
            </a:endParaRPr>
          </a:p>
        </p:txBody>
      </p:sp>
      <p:pic>
        <p:nvPicPr>
          <p:cNvPr id="2765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8" y="1762125"/>
            <a:ext cx="5810250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7654" name="Text Box 176"/>
          <p:cNvSpPr txBox="1">
            <a:spLocks noChangeArrowheads="1"/>
          </p:cNvSpPr>
          <p:nvPr/>
        </p:nvSpPr>
        <p:spPr bwMode="auto">
          <a:xfrm>
            <a:off x="5354638" y="2424113"/>
            <a:ext cx="1274762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C00000"/>
                </a:solidFill>
              </a:rPr>
              <a:t>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00088" y="560388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2867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867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8676" name="Text Box 86"/>
          <p:cNvSpPr txBox="1">
            <a:spLocks noChangeArrowheads="1"/>
          </p:cNvSpPr>
          <p:nvPr/>
        </p:nvSpPr>
        <p:spPr bwMode="auto">
          <a:xfrm>
            <a:off x="1050925" y="2760663"/>
            <a:ext cx="7278688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</a:rPr>
              <a:t>A ball is moving at 4 m/s and has a momentum of 12 kg*m/s. What is the ball</a:t>
            </a:r>
            <a:r>
              <a:rPr lang="ja-JP" altLang="en-US" sz="3200">
                <a:solidFill>
                  <a:srgbClr val="FFFF00"/>
                </a:solidFill>
              </a:rPr>
              <a:t>’</a:t>
            </a:r>
            <a:r>
              <a:rPr lang="en-US" sz="3200">
                <a:solidFill>
                  <a:srgbClr val="FFFF00"/>
                </a:solidFill>
              </a:rPr>
              <a:t>s mass?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2969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9703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4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9700" name="Text Box 36"/>
          <p:cNvSpPr txBox="1">
            <a:spLocks noChangeArrowheads="1"/>
          </p:cNvSpPr>
          <p:nvPr/>
        </p:nvSpPr>
        <p:spPr bwMode="auto">
          <a:xfrm>
            <a:off x="8191500" y="5453063"/>
            <a:ext cx="6064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endParaRPr lang="en-US" sz="1800">
              <a:solidFill>
                <a:srgbClr val="FFFF00"/>
              </a:solidFill>
            </a:endParaRPr>
          </a:p>
        </p:txBody>
      </p:sp>
      <p:sp>
        <p:nvSpPr>
          <p:cNvPr id="29701" name="Text Box 61"/>
          <p:cNvSpPr txBox="1">
            <a:spLocks noChangeArrowheads="1"/>
          </p:cNvSpPr>
          <p:nvPr/>
        </p:nvSpPr>
        <p:spPr bwMode="auto">
          <a:xfrm>
            <a:off x="1196975" y="2295525"/>
            <a:ext cx="61706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9702" name="Text Box 62"/>
          <p:cNvSpPr txBox="1">
            <a:spLocks noChangeArrowheads="1"/>
          </p:cNvSpPr>
          <p:nvPr/>
        </p:nvSpPr>
        <p:spPr bwMode="auto">
          <a:xfrm>
            <a:off x="1089025" y="1989138"/>
            <a:ext cx="7102475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solidFill>
                  <a:srgbClr val="FFFF00"/>
                </a:solidFill>
              </a:rPr>
              <a:t>How much power is expended if you lift a 80 N crate 10 m in 2 seconds?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****Answers****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1676400" y="1981200"/>
            <a:ext cx="5334000" cy="29146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9644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63500" dist="38099" dir="2700000" sy="50000" rotWithShape="0">
                    <a:srgbClr val="875B0D">
                      <a:alpha val="74998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OOPS!</a:t>
            </a: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609600" y="5486400"/>
            <a:ext cx="815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>
                <a:hlinkClick r:id="rId3" action="ppaction://hlinksldjump"/>
              </a:rPr>
              <a:t>Click here to go back to the main board</a:t>
            </a:r>
            <a:endParaRPr lang="en-US" sz="3200"/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304800" y="609600"/>
            <a:ext cx="845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/>
              <a:t>You have selected an area of the board not in play.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Work &amp; Energy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3174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174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444500" y="1933575"/>
            <a:ext cx="8318500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2800" dirty="0">
                <a:solidFill>
                  <a:srgbClr val="FFFF00"/>
                </a:solidFill>
                <a:ea typeface="+mn-ea"/>
              </a:rPr>
              <a:t>Energy is changed from one form to another with no net loss or gain.</a:t>
            </a:r>
          </a:p>
          <a:p>
            <a:pPr eaLnBrk="1" hangingPunct="1">
              <a:defRPr/>
            </a:pPr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Sometimes true	</a:t>
            </a:r>
          </a:p>
          <a:p>
            <a:pPr eaLnBrk="1" hangingPunct="1">
              <a:defRPr/>
            </a:pPr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b.	Always false</a:t>
            </a:r>
            <a:r>
              <a:rPr lang="en-US" sz="2800" dirty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ea typeface="+mn-ea"/>
              </a:rPr>
              <a:t>c.	Always true</a:t>
            </a:r>
            <a:endParaRPr lang="en-US" sz="2800" b="1" dirty="0" smtClean="0">
              <a:solidFill>
                <a:schemeClr val="bg2">
                  <a:lumMod val="60000"/>
                  <a:lumOff val="4000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Work &amp; Energy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32771" name="Group 8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2773" name="AutoShape 9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4" name="Text Box 10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143000" y="1824038"/>
            <a:ext cx="7162800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If you lift two loads up one story, how much work do you do compared to lifting just one load up one story?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One quarter as much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b.	One half as much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c.	The same amount</a:t>
            </a:r>
            <a:r>
              <a:rPr lang="en-US" sz="2400" dirty="0" smtClean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rgbClr val="FFFF00"/>
                </a:solidFill>
                <a:ea typeface="+mn-ea"/>
              </a:rPr>
              <a:t>d.	Twice as much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e.	Four times as much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Work &amp; Energy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33795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3797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8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34975" y="1560513"/>
            <a:ext cx="8094663" cy="409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As a pendulum swings back and forth 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at the end points of its swing, its energy is all potential.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b.	at the lowest part of its swing, it has the most kinetic energy.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c.	kinetic energy is transformed into potential energy.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d.	potential energy is transformed into kinetic energy.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rgbClr val="FFFF00"/>
                </a:solidFill>
                <a:ea typeface="+mn-ea"/>
              </a:rPr>
              <a:t>e.	all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Work &amp; Energy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34819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4821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2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55638" y="1647825"/>
            <a:ext cx="7913687" cy="397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When baking soda is added to citric acid, the temperature of the mixture decreases. This is an example of what kind of energy conversion?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Chemical potential to kinetic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FF00"/>
                </a:solidFill>
                <a:ea typeface="+mn-ea"/>
              </a:rPr>
              <a:t>b.	Thermal to chemical potential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 startAt="3"/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Elastic potential to thermal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 startAt="3"/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Kinetic to elastic potential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Work &amp; Energy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3584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584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757238" y="1881188"/>
            <a:ext cx="8015287" cy="427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>
                <a:solidFill>
                  <a:srgbClr val="FFFF00"/>
                </a:solidFill>
                <a:ea typeface="+mn-ea"/>
              </a:rPr>
              <a:t>Leslie let go of an inflated balloon and it went flying sideways across the room. When she let it go, did Leslie do (physics) work on the balloon?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US" sz="2400" dirty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a.	Yes because the balloon moved.	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US" sz="2400" dirty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b.	Yes because her force caused a displacement.</a:t>
            </a:r>
            <a:r>
              <a:rPr lang="en-US" sz="2400" dirty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US" sz="2400" b="1" dirty="0">
                <a:solidFill>
                  <a:srgbClr val="FFFF00"/>
                </a:solidFill>
                <a:ea typeface="+mn-ea"/>
              </a:rPr>
              <a:t>c.	No because letting go was not the direct cause of the displacement.</a:t>
            </a:r>
            <a:r>
              <a:rPr lang="en-US" sz="2400" dirty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US" sz="2400" dirty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d.	No because the </a:t>
            </a:r>
            <a:r>
              <a:rPr lang="en-US" sz="24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balloon </a:t>
            </a:r>
            <a:r>
              <a:rPr lang="en-US" sz="2400" dirty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went sideways instead of up or down.</a:t>
            </a:r>
            <a:endParaRPr lang="en-US" sz="2400" dirty="0" smtClean="0">
              <a:solidFill>
                <a:schemeClr val="bg2">
                  <a:lumMod val="40000"/>
                  <a:lumOff val="6000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$100</a:t>
            </a:r>
          </a:p>
        </p:txBody>
      </p:sp>
      <p:grpSp>
        <p:nvGrpSpPr>
          <p:cNvPr id="3686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686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6868" name="Text Box 9"/>
          <p:cNvSpPr txBox="1">
            <a:spLocks noChangeArrowheads="1"/>
          </p:cNvSpPr>
          <p:nvPr/>
        </p:nvSpPr>
        <p:spPr bwMode="auto">
          <a:xfrm>
            <a:off x="1935163" y="2624138"/>
            <a:ext cx="5776912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force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r>
              <a:rPr lang="en-US" sz="4800" b="1">
                <a:solidFill>
                  <a:srgbClr val="FFFF00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</a:rPr>
              <a:t> </a:t>
            </a: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displacement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endParaRPr 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$200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7893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894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7892" name="Text Box 10"/>
          <p:cNvSpPr txBox="1">
            <a:spLocks noChangeArrowheads="1"/>
          </p:cNvSpPr>
          <p:nvPr/>
        </p:nvSpPr>
        <p:spPr bwMode="auto">
          <a:xfrm>
            <a:off x="1457325" y="2624138"/>
            <a:ext cx="6415088" cy="217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5400" b="1">
                <a:solidFill>
                  <a:srgbClr val="FFFF00"/>
                </a:solidFill>
              </a:rPr>
              <a:t>“</a:t>
            </a:r>
            <a:r>
              <a:rPr lang="en-US" sz="5400" b="1">
                <a:solidFill>
                  <a:srgbClr val="FFFF00"/>
                </a:solidFill>
              </a:rPr>
              <a:t>ability</a:t>
            </a:r>
            <a:r>
              <a:rPr lang="ja-JP" altLang="en-US" sz="5400" b="1">
                <a:solidFill>
                  <a:srgbClr val="FFFF00"/>
                </a:solidFill>
              </a:rPr>
              <a:t>”</a:t>
            </a:r>
            <a:r>
              <a:rPr lang="en-US" sz="5400" b="1">
                <a:solidFill>
                  <a:srgbClr val="FFFF00"/>
                </a:solidFill>
              </a:rPr>
              <a:t>  </a:t>
            </a:r>
          </a:p>
          <a:p>
            <a:pPr eaLnBrk="1" hangingPunct="1">
              <a:spcBef>
                <a:spcPct val="50000"/>
              </a:spcBef>
            </a:pPr>
            <a:r>
              <a:rPr lang="ja-JP" altLang="en-US" sz="5400" b="1">
                <a:solidFill>
                  <a:srgbClr val="FFFF00"/>
                </a:solidFill>
              </a:rPr>
              <a:t>“</a:t>
            </a:r>
            <a:r>
              <a:rPr lang="en-US" sz="5400" b="1">
                <a:solidFill>
                  <a:srgbClr val="FFFF00"/>
                </a:solidFill>
              </a:rPr>
              <a:t>work</a:t>
            </a:r>
            <a:r>
              <a:rPr lang="ja-JP" altLang="en-US" sz="5400" b="1">
                <a:solidFill>
                  <a:srgbClr val="FFFF00"/>
                </a:solidFill>
              </a:rPr>
              <a:t>”</a:t>
            </a:r>
            <a:endParaRPr lang="en-US" sz="54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$300</a:t>
            </a:r>
          </a:p>
        </p:txBody>
      </p:sp>
      <p:grpSp>
        <p:nvGrpSpPr>
          <p:cNvPr id="38915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8917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8916" name="Text Box 9"/>
          <p:cNvSpPr txBox="1">
            <a:spLocks noChangeArrowheads="1"/>
          </p:cNvSpPr>
          <p:nvPr/>
        </p:nvSpPr>
        <p:spPr bwMode="auto">
          <a:xfrm>
            <a:off x="2284413" y="2624138"/>
            <a:ext cx="3559175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work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r>
              <a:rPr lang="en-US" sz="4800" b="1">
                <a:solidFill>
                  <a:srgbClr val="FFFF00"/>
                </a:solidFill>
              </a:rPr>
              <a:t> </a:t>
            </a: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time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endParaRPr 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$400</a:t>
            </a:r>
          </a:p>
        </p:txBody>
      </p:sp>
      <p:grpSp>
        <p:nvGrpSpPr>
          <p:cNvPr id="39939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9941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42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9940" name="Text Box 11"/>
          <p:cNvSpPr txBox="1">
            <a:spLocks noChangeArrowheads="1"/>
          </p:cNvSpPr>
          <p:nvPr/>
        </p:nvSpPr>
        <p:spPr bwMode="auto">
          <a:xfrm>
            <a:off x="2963863" y="3076575"/>
            <a:ext cx="3465512" cy="163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000" b="1">
                <a:solidFill>
                  <a:srgbClr val="FFFF00"/>
                </a:solidFill>
              </a:rPr>
              <a:t>“</a:t>
            </a:r>
            <a:r>
              <a:rPr lang="en-US" sz="4000" b="1">
                <a:solidFill>
                  <a:srgbClr val="FFFF00"/>
                </a:solidFill>
              </a:rPr>
              <a:t>inertia</a:t>
            </a:r>
            <a:r>
              <a:rPr lang="ja-JP" altLang="en-US" sz="4000" b="1">
                <a:solidFill>
                  <a:srgbClr val="FFFF00"/>
                </a:solidFill>
              </a:rPr>
              <a:t>”</a:t>
            </a:r>
            <a:endParaRPr lang="en-US" sz="4000" b="1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ja-JP" altLang="en-US" sz="4000" b="1">
                <a:solidFill>
                  <a:srgbClr val="FFFF00"/>
                </a:solidFill>
              </a:rPr>
              <a:t>“</a:t>
            </a:r>
            <a:r>
              <a:rPr lang="en-US" sz="4000" b="1">
                <a:solidFill>
                  <a:srgbClr val="FFFF00"/>
                </a:solidFill>
              </a:rPr>
              <a:t>motion</a:t>
            </a:r>
            <a:r>
              <a:rPr lang="ja-JP" altLang="en-US" sz="4000" b="1">
                <a:solidFill>
                  <a:srgbClr val="FFFF00"/>
                </a:solidFill>
              </a:rPr>
              <a:t>”</a:t>
            </a:r>
            <a:endParaRPr lang="en-US" sz="4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$500</a:t>
            </a:r>
          </a:p>
        </p:txBody>
      </p:sp>
      <p:grpSp>
        <p:nvGrpSpPr>
          <p:cNvPr id="4096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096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6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0964" name="Text Box 11"/>
          <p:cNvSpPr txBox="1">
            <a:spLocks noChangeArrowheads="1"/>
          </p:cNvSpPr>
          <p:nvPr/>
        </p:nvSpPr>
        <p:spPr bwMode="auto">
          <a:xfrm>
            <a:off x="2625724" y="2519363"/>
            <a:ext cx="4243549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000" b="1" dirty="0">
                <a:solidFill>
                  <a:srgbClr val="FFFF00"/>
                </a:solidFill>
              </a:rPr>
              <a:t>“</a:t>
            </a:r>
            <a:r>
              <a:rPr lang="en-US" sz="4000" b="1" dirty="0" smtClean="0">
                <a:solidFill>
                  <a:srgbClr val="FFFF00"/>
                </a:solidFill>
              </a:rPr>
              <a:t>stays the same</a:t>
            </a:r>
            <a:r>
              <a:rPr lang="ja-JP" altLang="en-US" sz="4000" b="1" dirty="0" smtClean="0">
                <a:solidFill>
                  <a:srgbClr val="FFFF00"/>
                </a:solidFill>
              </a:rPr>
              <a:t>”</a:t>
            </a:r>
            <a:endParaRPr lang="en-US" altLang="ja-JP" sz="4000" b="1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4000" b="1" dirty="0" smtClean="0">
                <a:solidFill>
                  <a:srgbClr val="FFFF00"/>
                </a:solidFill>
              </a:rPr>
              <a:t>“ is always equal”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>
                <a:solidFill>
                  <a:srgbClr val="FFFF00"/>
                </a:solidFill>
                <a:latin typeface="Times New Roman" charset="0"/>
              </a:rPr>
              <a:t>Work &amp; Energy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5124" name="Group 13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125" name="AutoShape 14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6" name="Text Box 15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425450" y="1933575"/>
            <a:ext cx="8318500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Energy is changed from one form to another with no net loss or gain.</a:t>
            </a: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a.	Sometimes true	</a:t>
            </a: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b.	Always false	</a:t>
            </a: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c.	Always 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41987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1989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0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1988" name="Text Box 11"/>
          <p:cNvSpPr txBox="1">
            <a:spLocks noChangeArrowheads="1"/>
          </p:cNvSpPr>
          <p:nvPr/>
        </p:nvSpPr>
        <p:spPr bwMode="auto">
          <a:xfrm>
            <a:off x="2625725" y="2519363"/>
            <a:ext cx="38322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Watts (W)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4301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301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454150" y="2017713"/>
            <a:ext cx="5884863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How long would Leslie need to ride a bike to use up the energy in a 300 Calorie hamburger?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 few minutes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3200" b="1" dirty="0" smtClean="0">
                <a:solidFill>
                  <a:srgbClr val="FFFF00"/>
                </a:solidFill>
                <a:ea typeface="+mn-ea"/>
              </a:rPr>
              <a:t>20-60 minutes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Several hours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403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3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322388" y="2154238"/>
            <a:ext cx="6237287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Which used more power?</a:t>
            </a:r>
          </a:p>
          <a:p>
            <a:pPr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a.	Riding the exercise bicycle</a:t>
            </a:r>
          </a:p>
          <a:p>
            <a:pPr>
              <a:defRPr/>
            </a:pPr>
            <a:r>
              <a:rPr lang="en-US" sz="280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ea typeface="+mn-ea"/>
              </a:rPr>
              <a:t>b.	Doing 10 curls.</a:t>
            </a:r>
          </a:p>
          <a:p>
            <a:pPr>
              <a:defRPr/>
            </a:pPr>
            <a:r>
              <a:rPr lang="en-US" sz="280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ea typeface="+mn-ea"/>
              </a:rPr>
              <a:t>c.	They were about the same.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506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6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995363" y="1724025"/>
            <a:ext cx="6348412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A job is done slowly, and an identical job is done quickly. Both jobs require the same amount of work but different amounts of 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energy.</a:t>
            </a:r>
            <a:r>
              <a:rPr lang="en-US" sz="3200" dirty="0" smtClean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  <a:ea typeface="+mn-ea"/>
              </a:rPr>
              <a:t>b.	power.</a:t>
            </a:r>
            <a:r>
              <a:rPr lang="en-US" sz="3200" dirty="0" smtClean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c.	both A and B	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d.	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6086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87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6084" name="Text Box 8"/>
          <p:cNvSpPr txBox="1">
            <a:spLocks noChangeArrowheads="1"/>
          </p:cNvSpPr>
          <p:nvPr/>
        </p:nvSpPr>
        <p:spPr bwMode="auto">
          <a:xfrm>
            <a:off x="4995863" y="2597150"/>
            <a:ext cx="3127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995363" y="1724025"/>
            <a:ext cx="6348412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Joe (average build) made it up a flight of stairs 1.7 m high in 0.9 seconds. About how many horsepower is that?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	a. about 0.15 </a:t>
            </a:r>
            <a:r>
              <a:rPr lang="en-US" sz="3200" dirty="0" err="1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hp</a:t>
            </a:r>
            <a:endParaRPr lang="en-US" sz="3200" dirty="0" smtClean="0">
              <a:solidFill>
                <a:schemeClr val="bg2">
                  <a:lumMod val="40000"/>
                  <a:lumOff val="60000"/>
                </a:schemeClr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  <a:ea typeface="+mn-ea"/>
              </a:rPr>
              <a:t>	b. about 1.5 </a:t>
            </a:r>
            <a:r>
              <a:rPr lang="en-US" sz="3200" b="1" dirty="0" err="1" smtClean="0">
                <a:solidFill>
                  <a:srgbClr val="FFFF00"/>
                </a:solidFill>
                <a:ea typeface="+mn-ea"/>
              </a:rPr>
              <a:t>hp</a:t>
            </a:r>
            <a:endParaRPr lang="en-US" sz="3200" b="1" dirty="0" smtClean="0">
              <a:solidFill>
                <a:srgbClr val="FFFF00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	c. about 15 </a:t>
            </a:r>
            <a:r>
              <a:rPr lang="en-US" sz="3200" dirty="0" err="1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hp</a:t>
            </a:r>
            <a:endParaRPr lang="en-US" sz="3200" dirty="0" smtClean="0">
              <a:solidFill>
                <a:schemeClr val="bg2">
                  <a:lumMod val="40000"/>
                  <a:lumOff val="60000"/>
                </a:schemeClr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	d. about 150 </a:t>
            </a:r>
            <a:r>
              <a:rPr lang="en-US" sz="3200" dirty="0" err="1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hp</a:t>
            </a:r>
            <a:endParaRPr lang="en-US" sz="3200" dirty="0" smtClean="0">
              <a:solidFill>
                <a:schemeClr val="bg2">
                  <a:lumMod val="40000"/>
                  <a:lumOff val="6000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Momentum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4710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710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585788" y="2266950"/>
            <a:ext cx="7915275" cy="304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Compared to a sports car moving at 30 miles per hour, the same sports car moving at 60 miles per hour has </a:t>
            </a:r>
          </a:p>
          <a:p>
            <a:pPr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  <a:ea typeface="+mn-ea"/>
              </a:rPr>
              <a:t>a.	twice as much momentum.</a:t>
            </a:r>
            <a:r>
              <a:rPr lang="en-US" sz="3200" dirty="0" smtClean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b.	four times as much momentum.	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c.	the same momentum.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Momentum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4813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813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3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28675" y="1751013"/>
            <a:ext cx="7629525" cy="384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Due to conservation of momentum, when a small ball was placed on top of a basketball and then the two were dropped, the small ball…</a:t>
            </a:r>
          </a:p>
          <a:p>
            <a:pPr eaLnBrk="1" hangingPunct="1"/>
            <a:endParaRPr lang="en-US" sz="3200">
              <a:solidFill>
                <a:srgbClr val="FFFF00"/>
              </a:solidFill>
            </a:endParaRPr>
          </a:p>
          <a:p>
            <a:pPr eaLnBrk="1" hangingPunct="1"/>
            <a:r>
              <a:rPr lang="en-US" sz="2800">
                <a:solidFill>
                  <a:srgbClr val="B3B3B3"/>
                </a:solidFill>
              </a:rPr>
              <a:t>A. did not bounce up as much just the basketball</a:t>
            </a:r>
          </a:p>
          <a:p>
            <a:pPr eaLnBrk="1" hangingPunct="1"/>
            <a:r>
              <a:rPr lang="en-US" sz="2800">
                <a:solidFill>
                  <a:srgbClr val="B3B3B3"/>
                </a:solidFill>
              </a:rPr>
              <a:t>B. bounced up about the same</a:t>
            </a:r>
          </a:p>
          <a:p>
            <a:pPr eaLnBrk="1" hangingPunct="1"/>
            <a:r>
              <a:rPr lang="en-US" sz="2800" b="1">
                <a:solidFill>
                  <a:srgbClr val="FFFF00"/>
                </a:solidFill>
              </a:rPr>
              <a:t>C. bounced higher than just the basketball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Momentum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9158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59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3036888" y="2490788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 sz="320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46113" y="2005013"/>
            <a:ext cx="7897812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Mountain climbers use nylon rope that will stretch because  if they fall the stretching means: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28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More time to stop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28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Less force to stop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28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More work done to stop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2800" b="1" dirty="0" smtClean="0">
                <a:solidFill>
                  <a:srgbClr val="FFFF00"/>
                </a:solidFill>
                <a:ea typeface="+mn-ea"/>
              </a:rPr>
              <a:t>Both a &amp; b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28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Momentum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018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18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9" name="Text Box 43"/>
          <p:cNvSpPr txBox="1">
            <a:spLocks noChangeArrowheads="1"/>
          </p:cNvSpPr>
          <p:nvPr/>
        </p:nvSpPr>
        <p:spPr bwMode="auto">
          <a:xfrm>
            <a:off x="788988" y="2333625"/>
            <a:ext cx="7654925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In order to increase the final momentum of a golf ball, we could 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increase the force acting on it.	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b.	follow through when hitting the ball.	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c.	increase the time of contact with the ball.	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d.	swing as hard as possible.</a:t>
            </a:r>
            <a:r>
              <a:rPr lang="en-US" sz="2800" dirty="0" smtClean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defRPr/>
            </a:pPr>
            <a:r>
              <a:rPr lang="en-US" sz="2800" b="1" dirty="0" smtClean="0">
                <a:solidFill>
                  <a:srgbClr val="FFFF00"/>
                </a:solidFill>
                <a:ea typeface="+mn-ea"/>
              </a:rPr>
              <a:t>e.	all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Momentum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5120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120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0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082675" y="1936750"/>
            <a:ext cx="7189788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Which of the following has the largest momentum?</a:t>
            </a:r>
          </a:p>
          <a:p>
            <a:pPr eaLnBrk="1" hangingPunct="1">
              <a:defRPr/>
            </a:pPr>
            <a:endParaRPr lang="en-US" sz="3200" dirty="0" smtClean="0">
              <a:solidFill>
                <a:srgbClr val="FFFF00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A large truck parked in a parking lot	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b.	A tightrope walker crossing Niagara Falls	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c.	The science building at your school	</a:t>
            </a:r>
          </a:p>
          <a:p>
            <a:pPr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ea typeface="+mn-ea"/>
              </a:rPr>
              <a:t>d.	A pickup truck traveling down the highway</a:t>
            </a:r>
            <a:endParaRPr lang="en-US" sz="2400" dirty="0" smtClean="0">
              <a:solidFill>
                <a:srgbClr val="FFFF00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e.	A dog running down the street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>
                <a:solidFill>
                  <a:srgbClr val="FFFF00"/>
                </a:solidFill>
                <a:latin typeface="Times New Roman" charset="0"/>
              </a:rPr>
              <a:t>Work &amp; Energy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6147" name="Group 4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6149" name="AutoShape 5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0" name="Text Box 6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143000" y="1665308"/>
            <a:ext cx="7162800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</a:rPr>
              <a:t>If you lift two loads up one story, how much work do you do compared to lifting just one load up one story?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a.	One quarter as much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b.	One half as much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c.	The same amount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d.	Twice as much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e.	Four times as much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 </a:t>
            </a:r>
          </a:p>
        </p:txBody>
      </p:sp>
      <p:grpSp>
        <p:nvGrpSpPr>
          <p:cNvPr id="5222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222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2228" name="Text Box 8"/>
          <p:cNvSpPr txBox="1">
            <a:spLocks noChangeArrowheads="1"/>
          </p:cNvSpPr>
          <p:nvPr/>
        </p:nvSpPr>
        <p:spPr bwMode="auto">
          <a:xfrm>
            <a:off x="1732382" y="2005382"/>
            <a:ext cx="5589588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ts val="720"/>
              </a:spcBef>
            </a:pPr>
            <a:r>
              <a:rPr lang="en-US" sz="7200" dirty="0" smtClean="0">
                <a:solidFill>
                  <a:schemeClr val="hlink"/>
                </a:solidFill>
              </a:rPr>
              <a:t>P = W/t</a:t>
            </a:r>
          </a:p>
          <a:p>
            <a:pPr algn="ctr" eaLnBrk="1" hangingPunct="1">
              <a:spcBef>
                <a:spcPts val="720"/>
              </a:spcBef>
            </a:pPr>
            <a:r>
              <a:rPr lang="en-US" sz="7200" dirty="0" smtClean="0">
                <a:solidFill>
                  <a:schemeClr val="hlink"/>
                </a:solidFill>
              </a:rPr>
              <a:t>= 50 J/ 5 s</a:t>
            </a:r>
          </a:p>
          <a:p>
            <a:pPr algn="ctr" eaLnBrk="1" hangingPunct="1">
              <a:spcBef>
                <a:spcPts val="720"/>
              </a:spcBef>
            </a:pPr>
            <a:r>
              <a:rPr lang="en-US" sz="7200" b="1" dirty="0">
                <a:solidFill>
                  <a:schemeClr val="hlink"/>
                </a:solidFill>
              </a:rPr>
              <a:t>=</a:t>
            </a:r>
            <a:r>
              <a:rPr lang="en-US" sz="7200" b="1" dirty="0" smtClean="0">
                <a:solidFill>
                  <a:schemeClr val="hlink"/>
                </a:solidFill>
              </a:rPr>
              <a:t>10 </a:t>
            </a:r>
            <a:r>
              <a:rPr lang="en-US" sz="7200" b="1" dirty="0">
                <a:solidFill>
                  <a:schemeClr val="hlink"/>
                </a:solidFill>
              </a:rPr>
              <a:t>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 </a:t>
            </a:r>
          </a:p>
        </p:txBody>
      </p:sp>
      <p:grpSp>
        <p:nvGrpSpPr>
          <p:cNvPr id="5325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325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89"/>
          <p:cNvSpPr txBox="1">
            <a:spLocks noChangeArrowheads="1"/>
          </p:cNvSpPr>
          <p:nvPr/>
        </p:nvSpPr>
        <p:spPr bwMode="auto">
          <a:xfrm>
            <a:off x="647700" y="2000250"/>
            <a:ext cx="7391400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Which requires more work: lifting a 80-kg sack vertically  2 meters or lifting 40-kg sack vertically 4 meters?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Lifting the  80-kg sack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b.	Lifting the  40-kg sack</a:t>
            </a:r>
          </a:p>
          <a:p>
            <a:pPr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  <a:ea typeface="+mn-ea"/>
              </a:rPr>
              <a:t>c.	Both require the same amount of work.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1938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 </a:t>
            </a:r>
          </a:p>
        </p:txBody>
      </p:sp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427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7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4276" name="Text Box 8"/>
          <p:cNvSpPr txBox="1">
            <a:spLocks noChangeArrowheads="1"/>
          </p:cNvSpPr>
          <p:nvPr/>
        </p:nvSpPr>
        <p:spPr bwMode="auto">
          <a:xfrm>
            <a:off x="1371600" y="2770188"/>
            <a:ext cx="5589588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>
                <a:solidFill>
                  <a:schemeClr val="hlink"/>
                </a:solidFill>
              </a:rPr>
              <a:t>25 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 </a:t>
            </a:r>
          </a:p>
        </p:txBody>
      </p:sp>
      <p:grpSp>
        <p:nvGrpSpPr>
          <p:cNvPr id="5529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5302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3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5300" name="Rectangle 8"/>
          <p:cNvSpPr>
            <a:spLocks noChangeArrowheads="1"/>
          </p:cNvSpPr>
          <p:nvPr/>
        </p:nvSpPr>
        <p:spPr bwMode="auto">
          <a:xfrm>
            <a:off x="6057900" y="4083050"/>
            <a:ext cx="1624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8000">
              <a:solidFill>
                <a:srgbClr val="FFFF00"/>
              </a:solidFill>
            </a:endParaRPr>
          </a:p>
        </p:txBody>
      </p:sp>
      <p:sp>
        <p:nvSpPr>
          <p:cNvPr id="55301" name="Rectangle 9"/>
          <p:cNvSpPr>
            <a:spLocks noChangeArrowheads="1"/>
          </p:cNvSpPr>
          <p:nvPr/>
        </p:nvSpPr>
        <p:spPr bwMode="auto">
          <a:xfrm rot="10800000" flipV="1">
            <a:off x="2208212" y="2248337"/>
            <a:ext cx="5945443" cy="233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840"/>
              </a:spcBef>
            </a:pPr>
            <a:r>
              <a:rPr lang="en-US" sz="4400" dirty="0" smtClean="0">
                <a:solidFill>
                  <a:srgbClr val="FFFF00"/>
                </a:solidFill>
              </a:rPr>
              <a:t>m = mom. / v</a:t>
            </a:r>
          </a:p>
          <a:p>
            <a:pPr>
              <a:spcBef>
                <a:spcPts val="840"/>
              </a:spcBef>
            </a:pPr>
            <a:r>
              <a:rPr lang="en-US" sz="4400" dirty="0">
                <a:solidFill>
                  <a:srgbClr val="FFFF00"/>
                </a:solidFill>
              </a:rPr>
              <a:t>	</a:t>
            </a:r>
            <a:r>
              <a:rPr lang="en-US" sz="4400" dirty="0" smtClean="0">
                <a:solidFill>
                  <a:srgbClr val="FFFF00"/>
                </a:solidFill>
              </a:rPr>
              <a:t>= 12 </a:t>
            </a:r>
            <a:r>
              <a:rPr lang="en-US" sz="4400" dirty="0" err="1" smtClean="0">
                <a:solidFill>
                  <a:srgbClr val="FFFF00"/>
                </a:solidFill>
              </a:rPr>
              <a:t>kgm</a:t>
            </a:r>
            <a:r>
              <a:rPr lang="en-US" sz="4400" dirty="0" smtClean="0">
                <a:solidFill>
                  <a:srgbClr val="FFFF00"/>
                </a:solidFill>
              </a:rPr>
              <a:t>/s / 4 m/s</a:t>
            </a:r>
          </a:p>
          <a:p>
            <a:pPr>
              <a:spcBef>
                <a:spcPts val="840"/>
              </a:spcBef>
            </a:pPr>
            <a:r>
              <a:rPr lang="en-US" sz="4400" b="1" dirty="0">
                <a:solidFill>
                  <a:srgbClr val="FFFF00"/>
                </a:solidFill>
              </a:rPr>
              <a:t>	</a:t>
            </a:r>
            <a:r>
              <a:rPr lang="en-US" sz="4400" b="1" dirty="0" smtClean="0">
                <a:solidFill>
                  <a:srgbClr val="FFFF00"/>
                </a:solidFill>
              </a:rPr>
              <a:t>= 3 </a:t>
            </a:r>
            <a:r>
              <a:rPr lang="en-US" sz="4400" b="1" dirty="0">
                <a:solidFill>
                  <a:srgbClr val="FFFF00"/>
                </a:solidFill>
              </a:rPr>
              <a:t>kg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 </a:t>
            </a:r>
          </a:p>
        </p:txBody>
      </p:sp>
      <p:grpSp>
        <p:nvGrpSpPr>
          <p:cNvPr id="5632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632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2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6324" name="Rectangle 9"/>
          <p:cNvSpPr>
            <a:spLocks noChangeArrowheads="1"/>
          </p:cNvSpPr>
          <p:nvPr/>
        </p:nvSpPr>
        <p:spPr bwMode="auto">
          <a:xfrm rot="10800000" flipV="1">
            <a:off x="1468191" y="2055207"/>
            <a:ext cx="5712239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240"/>
              </a:spcBef>
            </a:pPr>
            <a:r>
              <a:rPr lang="en-US" sz="4400" dirty="0" smtClean="0">
                <a:solidFill>
                  <a:srgbClr val="FFFF00"/>
                </a:solidFill>
              </a:rPr>
              <a:t>P = W/t</a:t>
            </a:r>
          </a:p>
          <a:p>
            <a:pPr>
              <a:spcBef>
                <a:spcPts val="240"/>
              </a:spcBef>
            </a:pPr>
            <a:r>
              <a:rPr lang="en-US" sz="4400" dirty="0">
                <a:solidFill>
                  <a:srgbClr val="FFFF00"/>
                </a:solidFill>
              </a:rPr>
              <a:t>	</a:t>
            </a:r>
            <a:r>
              <a:rPr lang="en-US" sz="4400" dirty="0" smtClean="0">
                <a:solidFill>
                  <a:srgbClr val="FFFF00"/>
                </a:solidFill>
              </a:rPr>
              <a:t>= F*d/t</a:t>
            </a:r>
          </a:p>
          <a:p>
            <a:pPr>
              <a:spcBef>
                <a:spcPts val="240"/>
              </a:spcBef>
            </a:pPr>
            <a:r>
              <a:rPr lang="en-US" sz="4400" dirty="0">
                <a:solidFill>
                  <a:srgbClr val="FFFF00"/>
                </a:solidFill>
              </a:rPr>
              <a:t>	</a:t>
            </a:r>
            <a:r>
              <a:rPr lang="en-US" sz="4400" dirty="0" smtClean="0">
                <a:solidFill>
                  <a:srgbClr val="FFFF00"/>
                </a:solidFill>
              </a:rPr>
              <a:t>= 80 N *10 m / 2s</a:t>
            </a:r>
          </a:p>
          <a:p>
            <a:pPr>
              <a:spcBef>
                <a:spcPts val="240"/>
              </a:spcBef>
            </a:pPr>
            <a:r>
              <a:rPr lang="en-US" sz="4400" dirty="0">
                <a:solidFill>
                  <a:srgbClr val="FFFF00"/>
                </a:solidFill>
              </a:rPr>
              <a:t>	</a:t>
            </a:r>
            <a:r>
              <a:rPr lang="en-US" sz="4400" b="1" dirty="0" smtClean="0">
                <a:solidFill>
                  <a:srgbClr val="FFFF00"/>
                </a:solidFill>
              </a:rPr>
              <a:t>= 400 </a:t>
            </a:r>
            <a:r>
              <a:rPr lang="en-US" sz="4400" b="1" dirty="0">
                <a:solidFill>
                  <a:srgbClr val="FFFF00"/>
                </a:solidFill>
              </a:rPr>
              <a:t>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5" name="Group 1031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7350" name="AutoShape 1030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51" name="WordArt 1028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9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DOUBLE</a:t>
              </a:r>
            </a:p>
          </p:txBody>
        </p:sp>
      </p:grpSp>
      <p:grpSp>
        <p:nvGrpSpPr>
          <p:cNvPr id="58376" name="Group 103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7348" name="AutoShape 103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49" name="Text Box 103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CONTINUE</a:t>
              </a:r>
              <a:endParaRPr 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7" name="Group 5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8374" name="AutoShape 3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5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9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DOUBLE</a:t>
              </a:r>
            </a:p>
          </p:txBody>
        </p:sp>
      </p:grpSp>
      <p:grpSp>
        <p:nvGrpSpPr>
          <p:cNvPr id="59398" name="Group 6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8372" name="AutoShape 7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3" name="Text Box 8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CONTINUE</a:t>
              </a:r>
              <a:endParaRPr 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12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z="6000" u="sng">
                <a:solidFill>
                  <a:srgbClr val="FFFF00"/>
                </a:solidFill>
                <a:latin typeface="Times New Roman" charset="0"/>
              </a:rPr>
              <a:t>Final Jeopardy</a:t>
            </a:r>
            <a:r>
              <a:rPr lang="en-US" sz="6000">
                <a:solidFill>
                  <a:srgbClr val="FFFF00"/>
                </a:solidFill>
                <a:latin typeface="Times New Roman" charset="0"/>
              </a:rPr>
              <a:t> </a:t>
            </a:r>
          </a:p>
        </p:txBody>
      </p:sp>
      <p:sp>
        <p:nvSpPr>
          <p:cNvPr id="59395" name="Text Box 4"/>
          <p:cNvSpPr txBox="1">
            <a:spLocks noChangeArrowheads="1"/>
          </p:cNvSpPr>
          <p:nvPr/>
        </p:nvSpPr>
        <p:spPr bwMode="auto">
          <a:xfrm>
            <a:off x="900113" y="1631950"/>
            <a:ext cx="78136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The Names of the Both Vice-Presidential Candidates.</a:t>
            </a:r>
          </a:p>
        </p:txBody>
      </p:sp>
      <p:sp>
        <p:nvSpPr>
          <p:cNvPr id="59396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59438" y="5367338"/>
            <a:ext cx="2582862" cy="914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Answer</a:t>
            </a:r>
          </a:p>
        </p:txBody>
      </p:sp>
      <p:pic>
        <p:nvPicPr>
          <p:cNvPr id="64520" name="5AF9E0CF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6230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08" fill="hold"/>
                                        <p:tgtEl>
                                          <p:spTgt spid="645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2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20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1143000"/>
          </a:xfrm>
        </p:spPr>
        <p:txBody>
          <a:bodyPr/>
          <a:lstStyle/>
          <a:p>
            <a:pPr eaLnBrk="1" hangingPunct="1"/>
            <a:r>
              <a:rPr lang="en-US" sz="6000">
                <a:solidFill>
                  <a:srgbClr val="FFFF00"/>
                </a:solidFill>
                <a:latin typeface="Times New Roman" charset="0"/>
              </a:rPr>
              <a:t>Final Jeopardy</a:t>
            </a:r>
          </a:p>
        </p:txBody>
      </p:sp>
      <p:sp>
        <p:nvSpPr>
          <p:cNvPr id="60419" name="Rectangle 8"/>
          <p:cNvSpPr>
            <a:spLocks noChangeArrowheads="1"/>
          </p:cNvSpPr>
          <p:nvPr/>
        </p:nvSpPr>
        <p:spPr bwMode="auto">
          <a:xfrm>
            <a:off x="6242050" y="5937250"/>
            <a:ext cx="2305050" cy="676275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hlinkClick r:id="rId2" action="ppaction://hlinksldjump"/>
              </a:rPr>
              <a:t>Continue</a:t>
            </a:r>
            <a:endParaRPr lang="en-US"/>
          </a:p>
        </p:txBody>
      </p:sp>
      <p:sp>
        <p:nvSpPr>
          <p:cNvPr id="60420" name="Text Box 9"/>
          <p:cNvSpPr txBox="1">
            <a:spLocks noChangeArrowheads="1"/>
          </p:cNvSpPr>
          <p:nvPr/>
        </p:nvSpPr>
        <p:spPr bwMode="auto">
          <a:xfrm>
            <a:off x="6346825" y="5935663"/>
            <a:ext cx="1920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60421" name="WordArt 12"/>
          <p:cNvSpPr>
            <a:spLocks noChangeArrowheads="1" noChangeShapeType="1" noTextEdit="1"/>
          </p:cNvSpPr>
          <p:nvPr/>
        </p:nvSpPr>
        <p:spPr bwMode="auto">
          <a:xfrm>
            <a:off x="969963" y="1481138"/>
            <a:ext cx="6843712" cy="3743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ea typeface="Impact"/>
                <a:cs typeface="Impact"/>
              </a:rPr>
              <a:t>Election: 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4" descr="Narrow vertical"/>
          <p:cNvSpPr>
            <a:spLocks noChangeArrowheads="1" noChangeShapeType="1" noTextEdit="1"/>
          </p:cNvSpPr>
          <p:nvPr/>
        </p:nvSpPr>
        <p:spPr bwMode="auto">
          <a:xfrm>
            <a:off x="2633663" y="0"/>
            <a:ext cx="3328987" cy="33591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blurRad="63500" dist="46662" dir="2115817" algn="ctr" rotWithShape="0">
                    <a:srgbClr val="000000">
                      <a:alpha val="79999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Final Jeopardy</a:t>
            </a:r>
          </a:p>
        </p:txBody>
      </p:sp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2219325" y="3390900"/>
            <a:ext cx="457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>
              <a:solidFill>
                <a:srgbClr val="FFFF00"/>
              </a:solidFill>
            </a:endParaRP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5194300" y="5711825"/>
            <a:ext cx="2398713" cy="701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charset="0"/>
              </a:rPr>
              <a:t>Work &amp; Energy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717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717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172" name="Text Box 12"/>
          <p:cNvSpPr txBox="1">
            <a:spLocks noChangeArrowheads="1"/>
          </p:cNvSpPr>
          <p:nvPr/>
        </p:nvSpPr>
        <p:spPr bwMode="auto">
          <a:xfrm>
            <a:off x="434975" y="1560513"/>
            <a:ext cx="8094663" cy="409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</a:rPr>
              <a:t>As a pendulum swings back and forth 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</a:rPr>
              <a:t>a.	at the end points of its swing, its energy is all potential.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</a:rPr>
              <a:t>b.	at the lowest part of its swing, it has the most kinetic energy.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</a:rPr>
              <a:t>c.	kinetic energy is transformed into potential energy.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</a:rPr>
              <a:t>d.	potential energy is transformed into kinetic energy.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</a:rPr>
              <a:t>e.	all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600">
                <a:solidFill>
                  <a:srgbClr val="FFFF00"/>
                </a:solidFill>
                <a:latin typeface="Times New Roman" charset="0"/>
              </a:rPr>
              <a:t>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6600">
                <a:solidFill>
                  <a:srgbClr val="FFFF00"/>
                </a:solidFill>
                <a:latin typeface="Times New Roman" charset="0"/>
              </a:rPr>
              <a:t>Who are Gov. Sarah Palin and Sen. Joseph Biden, Jr.</a:t>
            </a:r>
          </a:p>
          <a:p>
            <a:pPr eaLnBrk="1" hangingPunct="1">
              <a:buFontTx/>
              <a:buNone/>
            </a:pPr>
            <a:endParaRPr lang="en-US" sz="6000" i="1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i="1">
              <a:solidFill>
                <a:srgbClr val="FFFF00"/>
              </a:solidFill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4800" i="1">
              <a:solidFill>
                <a:srgbClr val="FF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FF"/>
                </a:solidFill>
                <a:latin typeface="Times New Roman" charset="0"/>
              </a:rPr>
              <a:t>Directions for Changing the Game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questions and answers, just type over the problems…Use the 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“</a:t>
            </a:r>
            <a:r>
              <a:rPr lang="en-US" sz="2800">
                <a:solidFill>
                  <a:srgbClr val="FFFFFF"/>
                </a:solidFill>
                <a:latin typeface="Times New Roman" charset="0"/>
              </a:rPr>
              <a:t>replace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”</a:t>
            </a:r>
            <a:r>
              <a:rPr lang="en-US" sz="2800">
                <a:solidFill>
                  <a:srgbClr val="FFFFFF"/>
                </a:solidFill>
                <a:latin typeface="Times New Roman" charset="0"/>
              </a:rPr>
              <a:t> feature to change the categories easily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The daily doubles were originally set to category #4 for $500 and category #2 for $300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daily doubles you must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1.  Change the hyperlink for the links on the main board to go to the appropriate question, therefore bypassing the daily double slide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2.  Change the hyperlink on the continue button on each daily double slide to go to the new question.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charset="0"/>
              </a:rPr>
              <a:t>Work &amp; Energy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819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819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9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55638" y="1447800"/>
            <a:ext cx="7913687" cy="397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When baking soda is added to citric acid, the temperature of the mixture decreases. This is an example of what kind of energy conversion?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a.	Chemical potential to kinetic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b.	Thermal to chemical potential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 startAt="3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Elastic potential to thermal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 startAt="3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Kinetic to elastic potential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charset="0"/>
              </a:rPr>
              <a:t>Work &amp; Energy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921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9222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3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9220" name="Text Box 13"/>
          <p:cNvSpPr txBox="1">
            <a:spLocks noChangeArrowheads="1"/>
          </p:cNvSpPr>
          <p:nvPr/>
        </p:nvSpPr>
        <p:spPr bwMode="auto">
          <a:xfrm>
            <a:off x="757238" y="1881188"/>
            <a:ext cx="8015287" cy="427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</a:rPr>
              <a:t>Leslie let go of an inflated balloon and it went flying sideways across the room. When she let it go, did Leslie do (physics) work on the balloon?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a.	Yes because the balloon moved.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b.	Yes because her force caused a displacement.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c.	No because letting go was not the direct cause of the displacement.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d.	No because the balloon went sideways instead of up or down.</a:t>
            </a:r>
          </a:p>
        </p:txBody>
      </p:sp>
      <p:graphicFrame>
        <p:nvGraphicFramePr>
          <p:cNvPr id="9221" name="Object 14"/>
          <p:cNvGraphicFramePr>
            <a:graphicFrameLocks noChangeAspect="1"/>
          </p:cNvGraphicFramePr>
          <p:nvPr/>
        </p:nvGraphicFramePr>
        <p:xfrm>
          <a:off x="0" y="0"/>
          <a:ext cx="9144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Equation" r:id="rId4" imgW="438364" imgH="657546" progId="Equation.DSMT4">
                  <p:embed/>
                </p:oleObj>
              </mc:Choice>
              <mc:Fallback>
                <p:oleObj name="Equation" r:id="rId4" imgW="438364" imgH="657546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$100</a:t>
            </a:r>
          </a:p>
        </p:txBody>
      </p:sp>
      <p:grpSp>
        <p:nvGrpSpPr>
          <p:cNvPr id="10243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0245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6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0244" name="Text Box 17"/>
          <p:cNvSpPr txBox="1">
            <a:spLocks noChangeArrowheads="1"/>
          </p:cNvSpPr>
          <p:nvPr/>
        </p:nvSpPr>
        <p:spPr bwMode="auto">
          <a:xfrm>
            <a:off x="1404938" y="2520950"/>
            <a:ext cx="67976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</a:rPr>
              <a:t>Work is when a ________ causes a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3333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DAD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00"/>
      </a:hlink>
      <a:folHlink>
        <a:srgbClr val="3333CC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FFFF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3333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1728</TotalTime>
  <Words>1471</Words>
  <Application>Microsoft Office PowerPoint</Application>
  <PresentationFormat>On-screen Show (4:3)</PresentationFormat>
  <Paragraphs>348</Paragraphs>
  <Slides>61</Slides>
  <Notes>1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3" baseType="lpstr">
      <vt:lpstr>Default Design</vt:lpstr>
      <vt:lpstr>Equation</vt:lpstr>
      <vt:lpstr>PowerPoint Presentation</vt:lpstr>
      <vt:lpstr>PowerPoint Presentation</vt:lpstr>
      <vt:lpstr>PowerPoint Presentation</vt:lpstr>
      <vt:lpstr>Work &amp; Energy - $100</vt:lpstr>
      <vt:lpstr>Work &amp; Energy - $200</vt:lpstr>
      <vt:lpstr> Work &amp; Energy - $300</vt:lpstr>
      <vt:lpstr> Work &amp; Energy - $400</vt:lpstr>
      <vt:lpstr> Work &amp; Energy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Power - $100</vt:lpstr>
      <vt:lpstr>Power - $200</vt:lpstr>
      <vt:lpstr>Power - $300</vt:lpstr>
      <vt:lpstr>Power - $400</vt:lpstr>
      <vt:lpstr>Power - $500</vt:lpstr>
      <vt:lpstr>Momentum - $100</vt:lpstr>
      <vt:lpstr>Momentum - $200</vt:lpstr>
      <vt:lpstr>Momentum - $300</vt:lpstr>
      <vt:lpstr>Momentum - $400</vt:lpstr>
      <vt:lpstr>Momentum - $500</vt:lpstr>
      <vt:lpstr>Solving Problems - $100</vt:lpstr>
      <vt:lpstr>Solving Problems - $200</vt:lpstr>
      <vt:lpstr>Solving Problems - $300</vt:lpstr>
      <vt:lpstr>Solving Problems - $400</vt:lpstr>
      <vt:lpstr>Solving Problems - $500</vt:lpstr>
      <vt:lpstr>****Answers****</vt:lpstr>
      <vt:lpstr>Work &amp; Energy - $100</vt:lpstr>
      <vt:lpstr>Work &amp; Energy - $200</vt:lpstr>
      <vt:lpstr>Work &amp; Energy - $300</vt:lpstr>
      <vt:lpstr>Work &amp; Energy - $400</vt:lpstr>
      <vt:lpstr>Work &amp; Energy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Power - $100</vt:lpstr>
      <vt:lpstr>Power - $200</vt:lpstr>
      <vt:lpstr>Power - $300</vt:lpstr>
      <vt:lpstr>Power - $400</vt:lpstr>
      <vt:lpstr>Power - $500</vt:lpstr>
      <vt:lpstr>Momentum - $100</vt:lpstr>
      <vt:lpstr>Momentum - $200</vt:lpstr>
      <vt:lpstr>Momentum - $300</vt:lpstr>
      <vt:lpstr>Momentum - $400</vt:lpstr>
      <vt:lpstr>Momentum - $500</vt:lpstr>
      <vt:lpstr>Solving Problems - $100 </vt:lpstr>
      <vt:lpstr>Solving Problems - $200 </vt:lpstr>
      <vt:lpstr>Solving Problems - $300 </vt:lpstr>
      <vt:lpstr>Solving Problems - $400 </vt:lpstr>
      <vt:lpstr>Solving Problems - $500 </vt:lpstr>
      <vt:lpstr>PowerPoint Presentation</vt:lpstr>
      <vt:lpstr>PowerPoint Presentation</vt:lpstr>
      <vt:lpstr>Final Jeopardy </vt:lpstr>
      <vt:lpstr>Final Jeopardy</vt:lpstr>
      <vt:lpstr>PowerPoint Presentation</vt:lpstr>
      <vt:lpstr>Question:</vt:lpstr>
      <vt:lpstr>Directions for Changing the Game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Chad Leckie</dc:creator>
  <cp:lastModifiedBy>Heather L Grebe</cp:lastModifiedBy>
  <cp:revision>230</cp:revision>
  <dcterms:created xsi:type="dcterms:W3CDTF">2003-05-08T21:26:42Z</dcterms:created>
  <dcterms:modified xsi:type="dcterms:W3CDTF">2013-12-16T17:19:44Z</dcterms:modified>
</cp:coreProperties>
</file>